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67" r:id="rId3"/>
    <p:sldId id="368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5" r:id="rId16"/>
    <p:sldId id="394" r:id="rId17"/>
    <p:sldId id="396" r:id="rId18"/>
    <p:sldId id="397" r:id="rId19"/>
    <p:sldId id="398" r:id="rId20"/>
    <p:sldId id="266" r:id="rId21"/>
    <p:sldId id="399" r:id="rId22"/>
    <p:sldId id="400" r:id="rId23"/>
    <p:sldId id="402" r:id="rId24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EE4"/>
    <a:srgbClr val="009956"/>
    <a:srgbClr val="9FC65A"/>
    <a:srgbClr val="00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88247" autoAdjust="0"/>
  </p:normalViewPr>
  <p:slideViewPr>
    <p:cSldViewPr snapToGrid="0" snapToObjects="1">
      <p:cViewPr>
        <p:scale>
          <a:sx n="90" d="100"/>
          <a:sy n="90" d="100"/>
        </p:scale>
        <p:origin x="328" y="-480"/>
      </p:cViewPr>
      <p:guideLst/>
    </p:cSldViewPr>
  </p:slideViewPr>
  <p:outlineViewPr>
    <p:cViewPr>
      <p:scale>
        <a:sx n="33" d="100"/>
        <a:sy n="33" d="100"/>
      </p:scale>
      <p:origin x="0" y="-7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>
                <a:latin typeface="Open Sans" charset="0"/>
              </a:rPr>
              <a:t>Thema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26EFE-FBAC-4B45-9B67-A7ADD8E71F4B}" type="datetimeFigureOut">
              <a:rPr lang="de-DE" smtClean="0">
                <a:latin typeface="Open Sans" charset="0"/>
              </a:rPr>
              <a:t>24.10.17</a:t>
            </a:fld>
            <a:endParaRPr lang="de-DE" dirty="0">
              <a:latin typeface="Open Sans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>
                <a:latin typeface="Open Sans" charset="0"/>
              </a:rPr>
              <a:t>Thema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66A4C-D3D3-7140-ACF2-17A8D895BFB7}" type="slidenum">
              <a:rPr lang="de-DE" smtClean="0">
                <a:latin typeface="Open Sans" charset="0"/>
              </a:rPr>
              <a:t>‹Nr.›</a:t>
            </a:fld>
            <a:endParaRPr lang="de-DE" dirty="0">
              <a:latin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9443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charset="0"/>
              </a:defRPr>
            </a:lvl1pPr>
          </a:lstStyle>
          <a:p>
            <a:r>
              <a:rPr lang="de-DE" dirty="0"/>
              <a:t>Thema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charset="0"/>
              </a:defRPr>
            </a:lvl1pPr>
          </a:lstStyle>
          <a:p>
            <a:fld id="{BE543373-94E4-9F47-BED2-DED53BC60DB0}" type="datetimeFigureOut">
              <a:rPr lang="de-DE" smtClean="0"/>
              <a:pPr/>
              <a:t>24.10.17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charset="0"/>
              </a:defRPr>
            </a:lvl1pPr>
          </a:lstStyle>
          <a:p>
            <a:r>
              <a:rPr lang="de-DE" dirty="0"/>
              <a:t>Thema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charset="0"/>
              </a:defRPr>
            </a:lvl1pPr>
          </a:lstStyle>
          <a:p>
            <a:fld id="{5A4543F5-7BFC-074F-86BA-AF721F8C445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30535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s://de.wikipedia.org/wiki/Produktionsfaktor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Vorstellung, Christian Rost, Landesverband der Kultur- und Kreativwirtschaft Sachsen e. V.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Kreatives Chemnitz, Wir gestalten Dresden, Kreatives Leipzig</a:t>
            </a:r>
          </a:p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387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Folie 11: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MP3 Player – Erfinder (Pionier 5)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Basis für Erfolg von iPod und iTunes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Digitaler Wandel in der Musikindustrie erfolgreich gemeistert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Vorher Zerstörung ganzer Geschäftsmodelle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Technische Innovation legt Grundstein – Nutzerorientierter Service erneuert alte Geschäftsmodelle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4101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Was kann KKW heute für Industrie Leisten?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KKW als Innovationstreiber und Katalysator</a:t>
            </a:r>
            <a:endParaRPr lang="de-DE" sz="1200" u="sng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Gewinnzahlen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Apple Devices vs. Apple Services</a:t>
            </a:r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Serviceinnovation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lohnt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sich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!</a:t>
            </a:r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  <a:p>
            <a:endParaRPr lang="de-DE" sz="1200" u="sng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825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 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Max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Seelemann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&amp; Marcus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Fehn</a:t>
            </a:r>
            <a:endParaRPr lang="de-DE" sz="1200" b="0" i="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Was soll ein Schriftsteller, bildender oder darstellender Künstler zu Innovationen Beitragen?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Geschäftsmodelle aus Bedarfen heraus entwickeln...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Ulysses – Schriftsteller und Programmierer entwickeln neues Produkt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458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Geht auch mit Kunden, 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Nutzerorientierte Innovation geht auch im Kleinen </a:t>
            </a:r>
          </a:p>
          <a:p>
            <a:pPr lvl="0"/>
            <a:r>
              <a:rPr lang="de-DE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Bsp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Innosabi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–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Corwdsourcingplattform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Unser Aller </a:t>
            </a:r>
          </a:p>
          <a:p>
            <a:pPr lvl="0"/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Produktentwicklung für Marie Senf</a:t>
            </a:r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1599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Von der Web-Site zur Saugbagger-App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„Als Softwareunternehmen haben Sie den Blick für das technisch machbare, als Industrieunternehmen für die Einsatzmöglichkeiten.“</a:t>
            </a:r>
          </a:p>
          <a:p>
            <a:pPr lvl="0"/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9031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Übersetzung kann aber auch ganz real dazu beitragen, vorhandene Produkte und Dienstleistungen weltweit zu vermarkten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Bsp.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Kollaborat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– Markenentwicklung für internationale Zielmärkte</a:t>
            </a:r>
          </a:p>
          <a:p>
            <a:pPr lvl="0"/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3250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WordCraft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– professionelle inhaltliche Übersetzung mit einem Klick</a:t>
            </a:r>
          </a:p>
          <a:p>
            <a:pPr lvl="0"/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  <a:p>
            <a:pPr lvl="0"/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6366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Tradition in neuer Form Textildesign macht heute in Fahrradschlössern und neuen Materialien...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Tex Lock – 200.000,- Euro für die Pilotproduktion</a:t>
            </a:r>
          </a:p>
          <a:p>
            <a:pPr lvl="0"/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5739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Alter Wein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in neune Schläuchen</a:t>
            </a:r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  <a:p>
            <a:pPr lvl="0"/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2070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>
                <a:latin typeface="Open Sans" charset="0"/>
                <a:ea typeface="Open Sans" charset="0"/>
                <a:cs typeface="Open Sans" charset="0"/>
              </a:rPr>
              <a:t>Ohne Kultur- und Kreativwirtschaft – </a:t>
            </a:r>
          </a:p>
          <a:p>
            <a:r>
              <a:rPr lang="de-DE" sz="1200" dirty="0" smtClean="0">
                <a:latin typeface="Open Sans" charset="0"/>
                <a:ea typeface="Open Sans" charset="0"/>
                <a:cs typeface="Open Sans" charset="0"/>
              </a:rPr>
              <a:t>keine erfolgreiche Industrie der Zukunft!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KKW kein Allheilmittel, aber...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Sie bietet die Chance, Zukunft erfolgreich mitzugestalten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Sachsen hat die Chance, hier neue Wege zu bestreiten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Starke Partner in der Industrie treffen auf professionelle Strukturen in der KKW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Sächsisches Zentrum als Vermittler zwischen den Welten!</a:t>
            </a:r>
          </a:p>
          <a:p>
            <a:pPr lvl="0"/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  <a:p>
            <a:pPr lvl="0"/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868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14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577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012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4590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19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Hidden Champions ins Sachsen (knapp 30, Stand 2011)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Anzahl nicht vergleichbar mit Bayern,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BaWü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oder NRW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Aber erst in den letzten 25 Jahren entstanden – 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junge Unternehmen mit Potential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in Sachsen auch Potential für mehr...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Warum braucht die Industrie also die KKW:</a:t>
            </a:r>
          </a:p>
          <a:p>
            <a:pPr lvl="0"/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39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Warum braucht die Industrie also die KKW: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Schumpeter – kreative Zerstörung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Zu jeder Zeit hat es Pioniere gegeben, die diesen Wandel in Gang gebracht haben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Pioniere aus allen Bereichen</a:t>
            </a:r>
          </a:p>
          <a:p>
            <a:pPr lvl="0"/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  <a:p>
            <a:pPr lvl="0"/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Jede ökonomische Entwicklung (im Sinne von nicht bloß quantitativer Entwicklung) baut auf dem Prozess der schöpferischen bzw. kreativen Zerstörung auf. Durch eine Neukombination von 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  <a:hlinkClick r:id="rId3" tooltip="Produktionsfaktor"/>
              </a:rPr>
              <a:t>Produktionsfaktoren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, die sich erfolgreich durchsetzt, werden alte Strukturen verdrängt und schließlich zerstört. Die Zerstörung ist also notwendig − und nicht etwa ein Systemfehler −, damit Neuordnung stattfinden kann.</a:t>
            </a:r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66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Lucas Cranach (Pionier 1)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Zu allen Zeiten haben Disziplinen vom Austausch profitiert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Cranach als Künstler erfolgreich, weil er sich Methoden der Manufakturarbeit öffnete und diese beim Schaffen seiner Werke anwandte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Damit ermöglichte er Wertschöpfung für Handwerker in der Region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34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/>
              <a:t>Sachsen </a:t>
            </a:r>
            <a:r>
              <a:rPr lang="en-GB" baseline="0" dirty="0"/>
              <a:t>war </a:t>
            </a:r>
            <a:r>
              <a:rPr lang="en-GB" baseline="0" dirty="0" err="1"/>
              <a:t>schon</a:t>
            </a:r>
            <a:r>
              <a:rPr lang="en-GB" baseline="0" dirty="0"/>
              <a:t> </a:t>
            </a:r>
            <a:r>
              <a:rPr lang="en-GB" baseline="0" dirty="0" err="1"/>
              <a:t>einmal</a:t>
            </a:r>
            <a:r>
              <a:rPr lang="en-GB" baseline="0" dirty="0"/>
              <a:t> </a:t>
            </a:r>
            <a:r>
              <a:rPr lang="en-GB" baseline="0" dirty="0" err="1"/>
              <a:t>Vorreiter</a:t>
            </a:r>
            <a:r>
              <a:rPr lang="en-GB" baseline="0" dirty="0"/>
              <a:t> in Deutschland und Europa</a:t>
            </a:r>
          </a:p>
          <a:p>
            <a:pPr marL="171450" indent="-171450">
              <a:buFontTx/>
              <a:buChar char="-"/>
            </a:pPr>
            <a:r>
              <a:rPr lang="en-GB" baseline="0" dirty="0" err="1"/>
              <a:t>Damals</a:t>
            </a:r>
            <a:r>
              <a:rPr lang="en-GB" baseline="0" dirty="0"/>
              <a:t> </a:t>
            </a:r>
            <a:r>
              <a:rPr lang="en-GB" baseline="0" dirty="0" err="1"/>
              <a:t>auch</a:t>
            </a:r>
            <a:r>
              <a:rPr lang="en-GB" baseline="0" dirty="0"/>
              <a:t> </a:t>
            </a:r>
            <a:r>
              <a:rPr lang="en-GB" baseline="0" dirty="0" err="1"/>
              <a:t>nicht</a:t>
            </a:r>
            <a:r>
              <a:rPr lang="en-GB" baseline="0" dirty="0"/>
              <a:t> an </a:t>
            </a:r>
            <a:r>
              <a:rPr lang="en-GB" baseline="0" dirty="0" err="1"/>
              <a:t>erster</a:t>
            </a:r>
            <a:r>
              <a:rPr lang="en-GB" baseline="0" dirty="0"/>
              <a:t> </a:t>
            </a:r>
            <a:r>
              <a:rPr lang="en-GB" baseline="0" dirty="0" err="1"/>
              <a:t>Stelle</a:t>
            </a: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aseline="0" dirty="0"/>
              <a:t>Aber </a:t>
            </a:r>
            <a:r>
              <a:rPr lang="en-GB" baseline="0" dirty="0" err="1"/>
              <a:t>Potentiale</a:t>
            </a:r>
            <a:r>
              <a:rPr lang="en-GB" baseline="0" dirty="0"/>
              <a:t>, </a:t>
            </a:r>
            <a:r>
              <a:rPr lang="en-GB" baseline="0" dirty="0" err="1"/>
              <a:t>wie</a:t>
            </a:r>
            <a:r>
              <a:rPr lang="en-GB" baseline="0" dirty="0"/>
              <a:t> </a:t>
            </a:r>
            <a:r>
              <a:rPr lang="en-GB" baseline="0" dirty="0" err="1"/>
              <a:t>Verkehrswege</a:t>
            </a:r>
            <a:r>
              <a:rPr lang="en-GB" baseline="0" dirty="0"/>
              <a:t>, Handel, </a:t>
            </a:r>
            <a:r>
              <a:rPr lang="en-GB" baseline="0" dirty="0" err="1"/>
              <a:t>Fachkräfte</a:t>
            </a:r>
            <a:r>
              <a:rPr lang="en-GB" baseline="0" dirty="0"/>
              <a:t>, </a:t>
            </a:r>
            <a:r>
              <a:rPr lang="en-GB" baseline="0" dirty="0" err="1"/>
              <a:t>Rohstoffe</a:t>
            </a:r>
            <a:r>
              <a:rPr lang="en-GB" baseline="0" dirty="0"/>
              <a:t> </a:t>
            </a:r>
            <a:r>
              <a:rPr lang="en-GB" baseline="0" dirty="0" err="1"/>
              <a:t>waren</a:t>
            </a:r>
            <a:r>
              <a:rPr lang="en-GB" baseline="0" dirty="0"/>
              <a:t> </a:t>
            </a:r>
            <a:r>
              <a:rPr lang="en-GB" baseline="0" dirty="0" err="1"/>
              <a:t>vorhanden</a:t>
            </a: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aseline="0" dirty="0" err="1"/>
              <a:t>Heute</a:t>
            </a:r>
            <a:r>
              <a:rPr lang="en-GB" baseline="0" dirty="0"/>
              <a:t> </a:t>
            </a:r>
            <a:r>
              <a:rPr lang="en-GB" baseline="0" dirty="0" err="1"/>
              <a:t>ähnliche</a:t>
            </a:r>
            <a:r>
              <a:rPr lang="en-GB" baseline="0" dirty="0"/>
              <a:t> Situation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Aufbauen</a:t>
            </a:r>
            <a:r>
              <a:rPr lang="en-GB" baseline="0" dirty="0" smtClean="0"/>
              <a:t> </a:t>
            </a:r>
            <a:r>
              <a:rPr lang="en-GB" baseline="0" dirty="0"/>
              <a:t>auf Tradition und </a:t>
            </a:r>
            <a:r>
              <a:rPr lang="en-GB" baseline="0" dirty="0" err="1"/>
              <a:t>vorhandenem</a:t>
            </a:r>
            <a:r>
              <a:rPr lang="en-GB" baseline="0" dirty="0"/>
              <a:t> </a:t>
            </a:r>
            <a:r>
              <a:rPr lang="en-GB" baseline="0" dirty="0" err="1"/>
              <a:t>Erbe</a:t>
            </a:r>
            <a:r>
              <a:rPr lang="en-GB" baseline="0" dirty="0"/>
              <a:t> - </a:t>
            </a:r>
            <a:r>
              <a:rPr lang="en-GB" baseline="0" dirty="0" err="1"/>
              <a:t>Wandel</a:t>
            </a:r>
            <a:r>
              <a:rPr lang="en-GB" baseline="0" dirty="0"/>
              <a:t> von der </a:t>
            </a:r>
            <a:r>
              <a:rPr lang="en-GB" baseline="0" dirty="0" err="1"/>
              <a:t>Industrie</a:t>
            </a:r>
            <a:r>
              <a:rPr lang="en-GB" baseline="0" dirty="0"/>
              <a:t> </a:t>
            </a:r>
            <a:r>
              <a:rPr lang="en-GB" baseline="0" dirty="0" err="1"/>
              <a:t>zur</a:t>
            </a:r>
            <a:r>
              <a:rPr lang="en-GB" baseline="0" dirty="0"/>
              <a:t> </a:t>
            </a:r>
            <a:r>
              <a:rPr lang="en-GB" baseline="0" dirty="0" err="1"/>
              <a:t>Wissensgesellschaft</a:t>
            </a:r>
            <a:endParaRPr lang="en-GB" baseline="0" dirty="0"/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Dr. Karl-Heine (Pionier 2)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Legte Grundstein für industrielle Revolution in Leipzig, schaffte Flächen für industrielle Produktion, gegen den Wiederstand des Stadtrates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Mey &amp; </a:t>
            </a:r>
            <a:r>
              <a:rPr lang="de-DE" dirty="0" err="1" smtClean="0"/>
              <a:t>Edlich</a:t>
            </a:r>
            <a:r>
              <a:rPr lang="de-DE" dirty="0" smtClean="0"/>
              <a:t> 1910 </a:t>
            </a:r>
            <a:r>
              <a:rPr lang="mr-IN" dirty="0" smtClean="0"/>
              <a:t>–</a:t>
            </a:r>
            <a:r>
              <a:rPr lang="de-DE" dirty="0" smtClean="0"/>
              <a:t> Ernst Mey Straße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39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Weimarer Kunstgewerbeschule – Henry van der Velde (Pionier 3), </a:t>
            </a:r>
            <a:r>
              <a:rPr lang="nl-NL" sz="1200" dirty="0" smtClean="0">
                <a:latin typeface="Open Sans" charset="0"/>
                <a:ea typeface="Open Sans" charset="0"/>
                <a:cs typeface="Open Sans" charset="0"/>
              </a:rPr>
              <a:t>Wilhelm Ernst </a:t>
            </a:r>
          </a:p>
          <a:p>
            <a:r>
              <a:rPr lang="nl-NL" sz="1200" dirty="0" err="1" smtClean="0">
                <a:latin typeface="Open Sans" charset="0"/>
                <a:ea typeface="Open Sans" charset="0"/>
                <a:cs typeface="Open Sans" charset="0"/>
              </a:rPr>
              <a:t>von</a:t>
            </a:r>
            <a:r>
              <a:rPr lang="nl-NL" sz="12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nl-NL" sz="1200" dirty="0" err="1" smtClean="0">
                <a:latin typeface="Open Sans" charset="0"/>
                <a:ea typeface="Open Sans" charset="0"/>
                <a:cs typeface="Open Sans" charset="0"/>
              </a:rPr>
              <a:t>Sachsen</a:t>
            </a:r>
            <a:r>
              <a:rPr lang="nl-NL" sz="1200" dirty="0" smtClean="0">
                <a:latin typeface="Open Sans" charset="0"/>
                <a:ea typeface="Open Sans" charset="0"/>
                <a:cs typeface="Open Sans" charset="0"/>
              </a:rPr>
              <a:t>-Weimar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Die 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Großherzoglich-Sächsische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Kunstgewerbeschule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Weimar war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eine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am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1. April 1908</a:t>
            </a:r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Handwerker waren nicht mehr in der Lage, am Markt zu bestehen, Produkte waren zu altbacken.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Kunstgewerbeschule sollte für neuerliche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Wettbwerbsfähigkeit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sorgen</a:t>
            </a:r>
            <a:endParaRPr lang="de-DE" sz="1200" kern="1200" dirty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35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 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Bauhaus – Walter Gropius (Pionier 4)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Erstmals Design, was sich an industrieller Produktion orientiert, Handwerkliche Qualität für die Massenproduktion. 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Bis heute prägend, „form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follows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funktion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“ in Produktion und Gebrauch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433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 HPI School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Design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Thinking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und HPI Research School </a:t>
            </a:r>
            <a:r>
              <a:rPr lang="mr-IN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–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2007/2008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Institutsgründung 1998 -  IT-Systems Engineering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Hasso Plattner – Design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Thinking</a:t>
            </a:r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User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centred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 design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Produkte und Services vom Kunden aus denken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rPr>
              <a:t>Z. B. Musikindustrie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Open Sans" charset="0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Thema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543F5-7BFC-074F-86BA-AF721F8C445E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867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985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ent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661"/>
            <a:ext cx="9945517" cy="7031038"/>
          </a:xfrm>
          <a:prstGeom prst="rect">
            <a:avLst/>
          </a:prstGeom>
        </p:spPr>
      </p:pic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64" y="853440"/>
            <a:ext cx="1376656" cy="1242566"/>
          </a:xfrm>
          <a:prstGeom prst="rect">
            <a:avLst/>
          </a:prstGeom>
        </p:spPr>
      </p:pic>
      <p:sp>
        <p:nvSpPr>
          <p:cNvPr id="18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81038" y="1192793"/>
            <a:ext cx="8543925" cy="68680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4400" b="0" i="0">
                <a:solidFill>
                  <a:srgbClr val="009956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>
              <a:buFont typeface="+mj-lt"/>
              <a:buNone/>
              <a:defRPr sz="1900" b="1" i="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 typeface="+mj-lt"/>
              <a:buNone/>
              <a:defRPr sz="1900" b="1" i="0">
                <a:latin typeface="Open Sans" charset="0"/>
                <a:ea typeface="Open Sans" charset="0"/>
                <a:cs typeface="Open Sans" charset="0"/>
              </a:defRPr>
            </a:lvl3pPr>
            <a:lvl4pPr marL="1714500" indent="-342900">
              <a:buFont typeface="Arial" charset="0"/>
              <a:buChar char="•"/>
              <a:defRPr sz="19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69925" y="2052638"/>
            <a:ext cx="8555038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 b="1" i="0">
                <a:solidFill>
                  <a:srgbClr val="009956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669925" y="2844800"/>
            <a:ext cx="8555038" cy="2499360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1pPr>
            <a:lvl2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81329" y="122663"/>
            <a:ext cx="911289" cy="365758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976" y="122665"/>
            <a:ext cx="1085878" cy="256476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39040" y="122663"/>
            <a:ext cx="485670" cy="256478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00E1F718-834B-D64C-B055-16CDF6426A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Textfeld 27"/>
          <p:cNvSpPr txBox="1"/>
          <p:nvPr userDrawn="1"/>
        </p:nvSpPr>
        <p:spPr>
          <a:xfrm>
            <a:off x="919109" y="55085"/>
            <a:ext cx="4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9" name="Textfeld 28"/>
          <p:cNvSpPr txBox="1"/>
          <p:nvPr userDrawn="1"/>
        </p:nvSpPr>
        <p:spPr>
          <a:xfrm>
            <a:off x="2084824" y="5009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30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1" name="Textfeld 30"/>
          <p:cNvSpPr txBox="1"/>
          <p:nvPr userDrawn="1"/>
        </p:nvSpPr>
        <p:spPr>
          <a:xfrm>
            <a:off x="4645144" y="6025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72801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760"/>
            <a:ext cx="9962486" cy="7043035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572563" y="2988435"/>
            <a:ext cx="6817360" cy="1360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8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line, Subline,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661"/>
            <a:ext cx="9945517" cy="70310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29" y="122663"/>
            <a:ext cx="911289" cy="301754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976" y="122665"/>
            <a:ext cx="1085878" cy="256476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39040" y="122663"/>
            <a:ext cx="485670" cy="256478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00E1F718-834B-D64C-B055-16CDF6426A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81038" y="1192793"/>
            <a:ext cx="8543925" cy="68680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4400" b="0" i="0"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>
              <a:buFont typeface="+mj-lt"/>
              <a:buNone/>
              <a:defRPr sz="1900" b="1" i="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 typeface="+mj-lt"/>
              <a:buNone/>
              <a:defRPr sz="1900" b="1" i="0">
                <a:latin typeface="Open Sans" charset="0"/>
                <a:ea typeface="Open Sans" charset="0"/>
                <a:cs typeface="Open Sans" charset="0"/>
              </a:defRPr>
            </a:lvl3pPr>
            <a:lvl4pPr marL="1714500" indent="-342900">
              <a:buFont typeface="Arial" charset="0"/>
              <a:buChar char="•"/>
              <a:defRPr sz="19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919109" y="55085"/>
            <a:ext cx="4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2084824" y="5009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4645144" y="6025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69925" y="2052638"/>
            <a:ext cx="8555038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1809155" y="2962548"/>
            <a:ext cx="7415808" cy="359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1809750" y="3413125"/>
            <a:ext cx="7415213" cy="2387600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1pPr>
            <a:lvl2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08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line,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661"/>
            <a:ext cx="9945517" cy="7031038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69925" y="1179815"/>
            <a:ext cx="8555038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669925" y="1971976"/>
            <a:ext cx="8555038" cy="3118183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1pPr>
            <a:lvl2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51825" y="122663"/>
            <a:ext cx="911289" cy="306922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976" y="122665"/>
            <a:ext cx="1085878" cy="256476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39040" y="122663"/>
            <a:ext cx="485670" cy="256478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00E1F718-834B-D64C-B055-16CDF6426A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Textfeld 22"/>
          <p:cNvSpPr txBox="1"/>
          <p:nvPr userDrawn="1"/>
        </p:nvSpPr>
        <p:spPr>
          <a:xfrm>
            <a:off x="919109" y="55085"/>
            <a:ext cx="4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4" name="Textfeld 23"/>
          <p:cNvSpPr txBox="1"/>
          <p:nvPr userDrawn="1"/>
        </p:nvSpPr>
        <p:spPr>
          <a:xfrm>
            <a:off x="2084824" y="5009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5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6" name="Textfeld 25"/>
          <p:cNvSpPr txBox="1"/>
          <p:nvPr userDrawn="1"/>
        </p:nvSpPr>
        <p:spPr>
          <a:xfrm>
            <a:off x="4645144" y="6025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9398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line, Fließ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661"/>
            <a:ext cx="9945517" cy="7031038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5"/>
          </p:nvPr>
        </p:nvSpPr>
        <p:spPr>
          <a:xfrm>
            <a:off x="1266216" y="2946400"/>
            <a:ext cx="8679300" cy="3961976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669925" y="1179815"/>
            <a:ext cx="8555038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1279525" y="1971977"/>
            <a:ext cx="7415213" cy="2387600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1pPr>
            <a:lvl2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103795" y="122663"/>
            <a:ext cx="911289" cy="256478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976" y="122665"/>
            <a:ext cx="1085878" cy="256476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39040" y="122663"/>
            <a:ext cx="485670" cy="256478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00E1F718-834B-D64C-B055-16CDF6426A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919109" y="55085"/>
            <a:ext cx="4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6" name="Textfeld 25"/>
          <p:cNvSpPr txBox="1"/>
          <p:nvPr userDrawn="1"/>
        </p:nvSpPr>
        <p:spPr>
          <a:xfrm>
            <a:off x="2084824" y="5009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7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8" name="Textfeld 27"/>
          <p:cNvSpPr txBox="1"/>
          <p:nvPr userDrawn="1"/>
        </p:nvSpPr>
        <p:spPr>
          <a:xfrm>
            <a:off x="4645144" y="6025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004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661"/>
            <a:ext cx="9945517" cy="7031038"/>
          </a:xfrm>
          <a:prstGeom prst="rect">
            <a:avLst/>
          </a:prstGeom>
        </p:spPr>
      </p:pic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5"/>
          </p:nvPr>
        </p:nvSpPr>
        <p:spPr>
          <a:xfrm>
            <a:off x="794288" y="1354078"/>
            <a:ext cx="7943312" cy="45692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794288" y="6065838"/>
            <a:ext cx="7943312" cy="254000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latin typeface="Open Sans Light" charset="0"/>
                <a:ea typeface="Open Sans Light" charset="0"/>
                <a:cs typeface="Open Sans Light" charset="0"/>
              </a:defRPr>
            </a:lvl1pPr>
            <a:lvl2pPr>
              <a:defRPr sz="1100" b="0" i="0"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sz="1100" b="0" i="0"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sz="11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sz="1100" b="0" i="0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3795" y="133033"/>
            <a:ext cx="911289" cy="306922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976" y="122665"/>
            <a:ext cx="1085878" cy="256476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39040" y="122663"/>
            <a:ext cx="485670" cy="256478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00E1F718-834B-D64C-B055-16CDF6426A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Textfeld 22"/>
          <p:cNvSpPr txBox="1"/>
          <p:nvPr userDrawn="1"/>
        </p:nvSpPr>
        <p:spPr>
          <a:xfrm>
            <a:off x="919109" y="55085"/>
            <a:ext cx="4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4" name="Textfeld 23"/>
          <p:cNvSpPr txBox="1"/>
          <p:nvPr userDrawn="1"/>
        </p:nvSpPr>
        <p:spPr>
          <a:xfrm>
            <a:off x="2084824" y="5009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5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6" name="Textfeld 25"/>
          <p:cNvSpPr txBox="1"/>
          <p:nvPr userDrawn="1"/>
        </p:nvSpPr>
        <p:spPr>
          <a:xfrm>
            <a:off x="4645144" y="6025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9105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661"/>
            <a:ext cx="9945517" cy="7031038"/>
          </a:xfrm>
          <a:prstGeom prst="rect">
            <a:avLst/>
          </a:prstGeom>
        </p:spPr>
      </p:pic>
      <p:sp>
        <p:nvSpPr>
          <p:cNvPr id="14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81038" y="1192793"/>
            <a:ext cx="8543925" cy="7071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4400" b="0" i="0"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>
              <a:buFont typeface="+mj-lt"/>
              <a:buNone/>
              <a:defRPr sz="1900" b="0" i="0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>
              <a:buFont typeface="+mj-lt"/>
              <a:buNone/>
              <a:defRPr sz="1900" b="1" i="0">
                <a:latin typeface="Open Sans" charset="0"/>
                <a:ea typeface="Open Sans" charset="0"/>
                <a:cs typeface="Open Sans" charset="0"/>
              </a:defRPr>
            </a:lvl3pPr>
            <a:lvl4pPr marL="1714500" indent="-342900">
              <a:buFont typeface="Arial" charset="0"/>
              <a:buChar char="•"/>
              <a:defRPr sz="19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5"/>
          </p:nvPr>
        </p:nvSpPr>
        <p:spPr>
          <a:xfrm>
            <a:off x="681038" y="2447925"/>
            <a:ext cx="1889125" cy="19002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22" name="Bildplatzhalter 20"/>
          <p:cNvSpPr>
            <a:spLocks noGrp="1"/>
          </p:cNvSpPr>
          <p:nvPr>
            <p:ph type="pic" sz="quarter" idx="16"/>
          </p:nvPr>
        </p:nvSpPr>
        <p:spPr>
          <a:xfrm>
            <a:off x="2883929" y="2447925"/>
            <a:ext cx="1889125" cy="19002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23" name="Bildplatzhalter 20"/>
          <p:cNvSpPr>
            <a:spLocks noGrp="1"/>
          </p:cNvSpPr>
          <p:nvPr>
            <p:ph type="pic" sz="quarter" idx="17"/>
          </p:nvPr>
        </p:nvSpPr>
        <p:spPr>
          <a:xfrm>
            <a:off x="5081875" y="2442739"/>
            <a:ext cx="1889125" cy="19002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24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7335838" y="2442739"/>
            <a:ext cx="1889125" cy="19002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85739" y="122665"/>
            <a:ext cx="911289" cy="306922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976" y="122665"/>
            <a:ext cx="1085878" cy="256476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39040" y="122663"/>
            <a:ext cx="485670" cy="256478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00E1F718-834B-D64C-B055-16CDF6426A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7" name="Textfeld 26"/>
          <p:cNvSpPr txBox="1"/>
          <p:nvPr userDrawn="1"/>
        </p:nvSpPr>
        <p:spPr>
          <a:xfrm>
            <a:off x="919109" y="55085"/>
            <a:ext cx="4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8" name="Textfeld 27"/>
          <p:cNvSpPr txBox="1"/>
          <p:nvPr userDrawn="1"/>
        </p:nvSpPr>
        <p:spPr>
          <a:xfrm>
            <a:off x="2084824" y="5009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9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0" name="Textfeld 29"/>
          <p:cNvSpPr txBox="1"/>
          <p:nvPr userDrawn="1"/>
        </p:nvSpPr>
        <p:spPr>
          <a:xfrm>
            <a:off x="4645144" y="6025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681038" y="4521200"/>
            <a:ext cx="1889125" cy="487363"/>
          </a:xfrm>
          <a:prstGeom prst="rect">
            <a:avLst/>
          </a:prstGeom>
        </p:spPr>
        <p:txBody>
          <a:bodyPr/>
          <a:lstStyle>
            <a:lvl1pPr algn="ctr">
              <a:defRPr sz="1800" b="0" i="0">
                <a:solidFill>
                  <a:srgbClr val="005896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algn="ctr">
              <a:defRPr sz="1800" b="0" i="0">
                <a:solidFill>
                  <a:srgbClr val="005896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2876819" y="4521200"/>
            <a:ext cx="1889125" cy="487363"/>
          </a:xfrm>
          <a:prstGeom prst="rect">
            <a:avLst/>
          </a:prstGeom>
        </p:spPr>
        <p:txBody>
          <a:bodyPr/>
          <a:lstStyle>
            <a:lvl1pPr algn="ctr">
              <a:defRPr sz="1800" b="0" i="0">
                <a:solidFill>
                  <a:srgbClr val="9FC65A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algn="ctr">
              <a:defRPr sz="1800" b="0" i="0">
                <a:solidFill>
                  <a:srgbClr val="9FC65A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5072600" y="4515908"/>
            <a:ext cx="1889125" cy="487363"/>
          </a:xfrm>
          <a:prstGeom prst="rect">
            <a:avLst/>
          </a:prstGeom>
        </p:spPr>
        <p:txBody>
          <a:bodyPr/>
          <a:lstStyle>
            <a:lvl1pPr algn="ctr">
              <a:defRPr sz="1800" b="0" i="0">
                <a:solidFill>
                  <a:srgbClr val="009956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algn="ctr">
              <a:defRPr sz="1800" b="0" i="0">
                <a:solidFill>
                  <a:srgbClr val="009956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7335838" y="4515908"/>
            <a:ext cx="1889125" cy="487363"/>
          </a:xfrm>
          <a:prstGeom prst="rect">
            <a:avLst/>
          </a:prstGeom>
        </p:spPr>
        <p:txBody>
          <a:bodyPr/>
          <a:lstStyle>
            <a:lvl1pPr algn="ctr">
              <a:defRPr sz="1800" b="0" i="0">
                <a:solidFill>
                  <a:srgbClr val="84CEE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algn="ctr">
              <a:defRPr sz="1800" b="0" i="0">
                <a:solidFill>
                  <a:srgbClr val="84CEE4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85546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netzung,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661"/>
            <a:ext cx="9945517" cy="7031038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63" y="853440"/>
            <a:ext cx="1376658" cy="1242568"/>
          </a:xfrm>
          <a:prstGeom prst="rect">
            <a:avLst/>
          </a:prstGeom>
        </p:spPr>
      </p:pic>
      <p:sp>
        <p:nvSpPr>
          <p:cNvPr id="15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81038" y="1192793"/>
            <a:ext cx="8543925" cy="68680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4400" b="0" i="0">
                <a:solidFill>
                  <a:srgbClr val="005896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>
              <a:buFont typeface="+mj-lt"/>
              <a:buNone/>
              <a:defRPr sz="1900" b="1" i="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 typeface="+mj-lt"/>
              <a:buNone/>
              <a:defRPr sz="1900" b="1" i="0">
                <a:latin typeface="Open Sans" charset="0"/>
                <a:ea typeface="Open Sans" charset="0"/>
                <a:cs typeface="Open Sans" charset="0"/>
              </a:defRPr>
            </a:lvl3pPr>
            <a:lvl4pPr marL="1714500" indent="-342900">
              <a:buFont typeface="Arial" charset="0"/>
              <a:buChar char="•"/>
              <a:defRPr sz="19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69925" y="2052638"/>
            <a:ext cx="8555038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 b="1" i="0">
                <a:solidFill>
                  <a:srgbClr val="005896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669925" y="2844800"/>
            <a:ext cx="8555038" cy="2499360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1pPr>
            <a:lvl2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81329" y="122663"/>
            <a:ext cx="911289" cy="306922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976" y="122665"/>
            <a:ext cx="1085878" cy="256476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39040" y="122663"/>
            <a:ext cx="485670" cy="256478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00E1F718-834B-D64C-B055-16CDF6426A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Textfeld 22"/>
          <p:cNvSpPr txBox="1"/>
          <p:nvPr userDrawn="1"/>
        </p:nvSpPr>
        <p:spPr>
          <a:xfrm>
            <a:off x="919109" y="55085"/>
            <a:ext cx="4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4" name="Textfeld 23"/>
          <p:cNvSpPr txBox="1"/>
          <p:nvPr userDrawn="1"/>
        </p:nvSpPr>
        <p:spPr>
          <a:xfrm>
            <a:off x="2084824" y="5009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5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6" name="Textfeld 25"/>
          <p:cNvSpPr txBox="1"/>
          <p:nvPr userDrawn="1"/>
        </p:nvSpPr>
        <p:spPr>
          <a:xfrm>
            <a:off x="4645144" y="6025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6928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chtbarke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661"/>
            <a:ext cx="9945517" cy="7031038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63" y="853440"/>
            <a:ext cx="1376658" cy="1242567"/>
          </a:xfrm>
          <a:prstGeom prst="rect">
            <a:avLst/>
          </a:prstGeom>
        </p:spPr>
      </p:pic>
      <p:sp>
        <p:nvSpPr>
          <p:cNvPr id="15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81038" y="1192793"/>
            <a:ext cx="8543925" cy="68680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4400" b="0" i="0">
                <a:solidFill>
                  <a:srgbClr val="9FC65A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>
              <a:buFont typeface="+mj-lt"/>
              <a:buNone/>
              <a:defRPr sz="1900" b="1" i="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 typeface="+mj-lt"/>
              <a:buNone/>
              <a:defRPr sz="1900" b="1" i="0">
                <a:latin typeface="Open Sans" charset="0"/>
                <a:ea typeface="Open Sans" charset="0"/>
                <a:cs typeface="Open Sans" charset="0"/>
              </a:defRPr>
            </a:lvl3pPr>
            <a:lvl4pPr marL="1714500" indent="-342900">
              <a:buFont typeface="Arial" charset="0"/>
              <a:buChar char="•"/>
              <a:defRPr sz="19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69925" y="2052638"/>
            <a:ext cx="8555038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 b="1" i="0">
                <a:solidFill>
                  <a:srgbClr val="9FC65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669925" y="2844800"/>
            <a:ext cx="8555038" cy="2499360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1pPr>
            <a:lvl2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03795" y="122663"/>
            <a:ext cx="911289" cy="256478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976" y="122665"/>
            <a:ext cx="1085878" cy="256476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39040" y="122663"/>
            <a:ext cx="485670" cy="256478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00E1F718-834B-D64C-B055-16CDF6426A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feld 25"/>
          <p:cNvSpPr txBox="1"/>
          <p:nvPr userDrawn="1"/>
        </p:nvSpPr>
        <p:spPr>
          <a:xfrm>
            <a:off x="919109" y="55085"/>
            <a:ext cx="4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7" name="Textfeld 26"/>
          <p:cNvSpPr txBox="1"/>
          <p:nvPr userDrawn="1"/>
        </p:nvSpPr>
        <p:spPr>
          <a:xfrm>
            <a:off x="2084824" y="5009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8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9" name="Textfeld 28"/>
          <p:cNvSpPr txBox="1"/>
          <p:nvPr userDrawn="1"/>
        </p:nvSpPr>
        <p:spPr>
          <a:xfrm>
            <a:off x="4645144" y="6025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79613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tschöpfung,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661"/>
            <a:ext cx="9945517" cy="7031038"/>
          </a:xfrm>
          <a:prstGeom prst="rect">
            <a:avLst/>
          </a:prstGeom>
        </p:spPr>
      </p:pic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64" y="853440"/>
            <a:ext cx="1376656" cy="1242567"/>
          </a:xfrm>
          <a:prstGeom prst="rect">
            <a:avLst/>
          </a:prstGeom>
        </p:spPr>
      </p:pic>
      <p:sp>
        <p:nvSpPr>
          <p:cNvPr id="18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81038" y="1192793"/>
            <a:ext cx="8543925" cy="68680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4400" b="0" i="0">
                <a:solidFill>
                  <a:srgbClr val="84CEE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>
              <a:buFont typeface="+mj-lt"/>
              <a:buNone/>
              <a:defRPr sz="1900" b="1" i="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 typeface="+mj-lt"/>
              <a:buNone/>
              <a:defRPr sz="1900" b="1" i="0">
                <a:latin typeface="Open Sans" charset="0"/>
                <a:ea typeface="Open Sans" charset="0"/>
                <a:cs typeface="Open Sans" charset="0"/>
              </a:defRPr>
            </a:lvl3pPr>
            <a:lvl4pPr marL="1714500" indent="-342900">
              <a:buFont typeface="Arial" charset="0"/>
              <a:buChar char="•"/>
              <a:defRPr sz="19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69925" y="2052638"/>
            <a:ext cx="8555038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 b="1" i="0">
                <a:solidFill>
                  <a:srgbClr val="84CEE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669925" y="2844800"/>
            <a:ext cx="8555038" cy="2499360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1pPr>
            <a:lvl2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sz="1800" b="0" i="0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81329" y="127831"/>
            <a:ext cx="911289" cy="301754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976" y="122665"/>
            <a:ext cx="1085878" cy="256476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39040" y="122663"/>
            <a:ext cx="485670" cy="256478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00E1F718-834B-D64C-B055-16CDF6426A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Textfeld 27"/>
          <p:cNvSpPr txBox="1"/>
          <p:nvPr userDrawn="1"/>
        </p:nvSpPr>
        <p:spPr>
          <a:xfrm>
            <a:off x="919109" y="55085"/>
            <a:ext cx="4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9" name="Textfeld 28"/>
          <p:cNvSpPr txBox="1"/>
          <p:nvPr userDrawn="1"/>
        </p:nvSpPr>
        <p:spPr>
          <a:xfrm>
            <a:off x="2084824" y="5009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30" name="Footer Placeholder 4"/>
          <p:cNvSpPr txBox="1">
            <a:spLocks/>
          </p:cNvSpPr>
          <p:nvPr userDrawn="1"/>
        </p:nvSpPr>
        <p:spPr>
          <a:xfrm>
            <a:off x="2295945" y="122663"/>
            <a:ext cx="845794" cy="25647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1" name="Textfeld 30"/>
          <p:cNvSpPr txBox="1"/>
          <p:nvPr userDrawn="1"/>
        </p:nvSpPr>
        <p:spPr>
          <a:xfrm>
            <a:off x="4645144" y="60253"/>
            <a:ext cx="2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501"/>
            <a:ext cx="9925402" cy="7016818"/>
          </a:xfrm>
          <a:prstGeom prst="rect">
            <a:avLst/>
          </a:prstGeom>
        </p:spPr>
      </p:pic>
      <p:sp>
        <p:nvSpPr>
          <p:cNvPr id="8" name="Titelplatzhalter 7"/>
          <p:cNvSpPr>
            <a:spLocks noGrp="1"/>
          </p:cNvSpPr>
          <p:nvPr>
            <p:ph type="title"/>
          </p:nvPr>
        </p:nvSpPr>
        <p:spPr>
          <a:xfrm>
            <a:off x="690738" y="3961765"/>
            <a:ext cx="8543925" cy="5289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0937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4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ktuell.nationalatlas.de/tag/hidden-champions/" TargetMode="External"/><Relationship Id="rId4" Type="http://schemas.openxmlformats.org/officeDocument/2006/relationships/hyperlink" Target="http://blogs.faz.net/fazit/2012/02/24/alte-meister-2-von-der-rastlosigkeit-des-kapitalismus-zum-100-geburtstag-von-joseph-schumpeters-theorie-der-wirtschaftlichen-entwicklung-266/" TargetMode="External"/><Relationship Id="rId5" Type="http://schemas.openxmlformats.org/officeDocument/2006/relationships/hyperlink" Target="https://de.wikipedia.org/wiki/Datei:Mey_&amp;_Edlich_1910.jpg" TargetMode="External"/><Relationship Id="rId6" Type="http://schemas.openxmlformats.org/officeDocument/2006/relationships/hyperlink" Target="https://commons.wikimedia.org/wiki/File:Siegelmarke_Grossherzoglich_S&#228;chsische_Kunstgewerbeschule_Weimar_W0255191.jpg" TargetMode="External"/><Relationship Id="rId7" Type="http://schemas.openxmlformats.org/officeDocument/2006/relationships/hyperlink" Target="http://www.blindbild.com/tag/bauhaus-dessau/" TargetMode="External"/><Relationship Id="rId8" Type="http://schemas.openxmlformats.org/officeDocument/2006/relationships/hyperlink" Target="https://de.wikipedia.org/wiki/Hasso-Plattner-Institut" TargetMode="External"/><Relationship Id="rId9" Type="http://schemas.openxmlformats.org/officeDocument/2006/relationships/hyperlink" Target="https://commons.wikimedia.org/wiki/File:IPods_2010.svg" TargetMode="External"/><Relationship Id="rId10" Type="http://schemas.openxmlformats.org/officeDocument/2006/relationships/hyperlink" Target="https://de.statista.com/statistik/daten/studie/327274/umfrage/quartalsumsatz-von-apple-nach-produktgruppe/" TargetMode="External"/><Relationship Id="rId11" Type="http://schemas.openxmlformats.org/officeDocument/2006/relationships/hyperlink" Target="https://www.so-geht-saechsisch.de/zu-hause-in-sachsen/macher/we-use-it-at-apple-wir-benutzen-es-bei-apple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-practice-business.de/blog/geschaeftsidee/2010/11/09/unseraller-senf-macht-lust-auf-mehr/" TargetMode="External"/><Relationship Id="rId4" Type="http://schemas.openxmlformats.org/officeDocument/2006/relationships/hyperlink" Target="http://thueringen-kreativ.de/thak/brueckenbauer/reschwitzer-saugbagger-produktions-gmbh-batix-software-gmbh/" TargetMode="External"/><Relationship Id="rId5" Type="http://schemas.openxmlformats.org/officeDocument/2006/relationships/hyperlink" Target="http://www.kollaborat.de/de/desktop/home" TargetMode="External"/><Relationship Id="rId6" Type="http://schemas.openxmlformats.org/officeDocument/2006/relationships/hyperlink" Target="http://wordcraft.cc/ueberuns/" TargetMode="External"/><Relationship Id="rId7" Type="http://schemas.openxmlformats.org/officeDocument/2006/relationships/hyperlink" Target="https://www.tex-lock.com/de/" TargetMode="External"/><Relationship Id="rId8" Type="http://schemas.openxmlformats.org/officeDocument/2006/relationships/hyperlink" Target="http://www.bembel-with-care.de/" TargetMode="External"/><Relationship Id="rId9" Type="http://schemas.openxmlformats.org/officeDocument/2006/relationships/hyperlink" Target="http://de.meet-magento.com/2014/02/technik-video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738" y="3984915"/>
            <a:ext cx="8543925" cy="528955"/>
          </a:xfrm>
        </p:spPr>
        <p:txBody>
          <a:bodyPr>
            <a:normAutofit fontScale="90000"/>
          </a:bodyPr>
          <a:lstStyle/>
          <a:p>
            <a:r>
              <a:rPr lang="de-DE" sz="2600" dirty="0"/>
              <a:t>Creative Industries -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driving</a:t>
            </a:r>
            <a:r>
              <a:rPr lang="de-DE" sz="2600" dirty="0"/>
              <a:t> </a:t>
            </a:r>
            <a:r>
              <a:rPr lang="de-DE" sz="2600" dirty="0" err="1"/>
              <a:t>force</a:t>
            </a:r>
            <a:r>
              <a:rPr lang="de-DE" sz="2600" dirty="0"/>
              <a:t> </a:t>
            </a:r>
            <a:r>
              <a:rPr lang="de-DE" sz="2600" dirty="0" err="1"/>
              <a:t>for</a:t>
            </a:r>
            <a:r>
              <a:rPr lang="de-DE" sz="2600" dirty="0"/>
              <a:t> </a:t>
            </a:r>
            <a:r>
              <a:rPr lang="de-DE" sz="2600" dirty="0" err="1"/>
              <a:t>innovation</a:t>
            </a:r>
            <a:r>
              <a:rPr lang="de-DE" sz="2600" dirty="0"/>
              <a:t> </a:t>
            </a:r>
            <a:r>
              <a:rPr lang="de-DE" sz="2600" dirty="0" err="1"/>
              <a:t>and</a:t>
            </a:r>
            <a:r>
              <a:rPr lang="de-DE" sz="2600" dirty="0"/>
              <a:t> </a:t>
            </a:r>
            <a:r>
              <a:rPr lang="de-DE" sz="2600" dirty="0" err="1"/>
              <a:t>economic</a:t>
            </a:r>
            <a:r>
              <a:rPr lang="de-DE" sz="2600" dirty="0"/>
              <a:t> </a:t>
            </a:r>
            <a:r>
              <a:rPr lang="de-DE" sz="2600" dirty="0" err="1"/>
              <a:t>development</a:t>
            </a:r>
            <a:r>
              <a:rPr lang="de-DE" sz="2600" dirty="0"/>
              <a:t>? </a:t>
            </a:r>
            <a:br>
              <a:rPr lang="de-DE" sz="2600" dirty="0"/>
            </a:br>
            <a:endParaRPr lang="de-DE" sz="2600" b="1" dirty="0"/>
          </a:p>
        </p:txBody>
      </p:sp>
    </p:spTree>
    <p:extLst>
      <p:ext uri="{BB962C8B-B14F-4D97-AF65-F5344CB8AC3E}">
        <p14:creationId xmlns:p14="http://schemas.microsoft.com/office/powerpoint/2010/main" val="9954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/>
              <a:t>TIME OF THE PIONEERS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1" y="2390274"/>
            <a:ext cx="2951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Karlheinz Brandenburg</a:t>
            </a:r>
          </a:p>
          <a:p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(1954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*) </a:t>
            </a:r>
            <a:endParaRPr lang="de-DE" sz="2000" dirty="0" smtClean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Inventor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15" y="3946358"/>
            <a:ext cx="6001375" cy="29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/>
              <a:t>NEW PARTNERSHIPS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1" y="2390274"/>
            <a:ext cx="2951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Sales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of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Apple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by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product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group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iPod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and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services</a:t>
            </a:r>
            <a:endParaRPr lang="de-DE" sz="2000" dirty="0" smtClean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(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in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millions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of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dollars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)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76" y="3064042"/>
            <a:ext cx="6586132" cy="38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/>
              <a:t>NEW PARTNERSHIPS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1" y="2390274"/>
            <a:ext cx="2951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U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lysses </a:t>
            </a:r>
            <a:endParaRPr lang="de-DE" sz="2000" dirty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writing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program</a:t>
            </a:r>
            <a:endParaRPr lang="de-DE" sz="2000" dirty="0" smtClean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(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The </a:t>
            </a:r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Soulmen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 GbR) </a:t>
            </a:r>
            <a:endParaRPr lang="de-DE" sz="2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10" y="2592304"/>
            <a:ext cx="6505074" cy="433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/>
              <a:t>NEW PARTNERSHIPS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1" y="2390274"/>
            <a:ext cx="295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Innosabi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and</a:t>
            </a:r>
            <a:endParaRPr lang="de-DE" sz="2000" dirty="0" smtClean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Mari - Senf</a:t>
            </a:r>
            <a:endParaRPr lang="de-DE" sz="2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26" y="2045368"/>
            <a:ext cx="64897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/>
              <a:t>NEW PARTNERSHIPS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1" y="2390274"/>
            <a:ext cx="2710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Reschwitzer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Suction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dredge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and</a:t>
            </a:r>
            <a:endParaRPr lang="de-DE" sz="2000" dirty="0" smtClean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Batix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 Software</a:t>
            </a:r>
            <a:endParaRPr lang="de-DE" sz="2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1" y="2076267"/>
            <a:ext cx="6777788" cy="484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/>
              <a:t>NEW PARTNERSHIPS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1" y="2390274"/>
            <a:ext cx="2710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Kollaborat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– Engineering 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Brands</a:t>
            </a:r>
          </a:p>
          <a:p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brand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adjustment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Europe-China</a:t>
            </a:r>
            <a:endParaRPr lang="de-DE" sz="2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8" y="2076267"/>
            <a:ext cx="6777788" cy="484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570913" y="4267200"/>
            <a:ext cx="3511550" cy="2679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/>
              <a:t>NEW PARTNERSHIPS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1" y="2390274"/>
            <a:ext cx="271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Wordcraft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mr-IN" sz="2000" dirty="0" smtClean="0">
                <a:latin typeface="Open Sans" charset="0"/>
                <a:ea typeface="Open Sans" charset="0"/>
                <a:cs typeface="Open Sans" charset="0"/>
              </a:rPr>
              <a:t>–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Rethink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 Translation</a:t>
            </a:r>
            <a:endParaRPr lang="de-DE" sz="2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45" y="3608833"/>
            <a:ext cx="6681536" cy="28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/>
              <a:t>NEW PARTNERSHIPS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1" y="2390274"/>
            <a:ext cx="271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Tex-Lock</a:t>
            </a:r>
            <a:endParaRPr lang="de-DE" sz="2000" dirty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New 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Textile design</a:t>
            </a:r>
            <a:endParaRPr lang="de-DE" sz="2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8" y="2076268"/>
            <a:ext cx="6777788" cy="48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/>
              <a:t>NEW PARTNERSHIPS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1" y="2390274"/>
            <a:ext cx="271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Bembel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with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 care</a:t>
            </a:r>
          </a:p>
          <a:p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Cider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Culture 2.0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8" y="2083553"/>
            <a:ext cx="6777788" cy="48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/>
              <a:t>SHAPING THE FUTURE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1" y="2390274"/>
            <a:ext cx="29795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Cultural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and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creative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industries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are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Translator</a:t>
            </a:r>
            <a:endParaRPr lang="de-DE" sz="200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I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nnovation </a:t>
            </a:r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driver</a:t>
            </a:r>
            <a:endParaRPr lang="de-DE" sz="200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Accelerator</a:t>
            </a:r>
            <a:endParaRPr lang="de-DE" sz="200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Mediator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V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alue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c</a:t>
            </a:r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reator</a:t>
            </a:r>
            <a:endParaRPr lang="de-DE" sz="2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30" y="2390274"/>
            <a:ext cx="6318769" cy="45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 smtClean="0"/>
              <a:t>THESIS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0" y="122662"/>
            <a:ext cx="911289" cy="355009"/>
          </a:xfrm>
        </p:spPr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185106"/>
            <a:ext cx="6324285" cy="472369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49451" y="2390274"/>
            <a:ext cx="31700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Without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cultural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and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creative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industries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mr-IN" sz="2000" dirty="0" smtClean="0">
                <a:latin typeface="Open Sans" charset="0"/>
                <a:ea typeface="Open Sans" charset="0"/>
                <a:cs typeface="Open Sans" charset="0"/>
              </a:rPr>
              <a:t>–</a:t>
            </a:r>
            <a:endParaRPr lang="de-DE" sz="2000" dirty="0" smtClean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no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innovation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and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no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economic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development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in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the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de-DE" sz="2000" dirty="0" err="1">
                <a:latin typeface="Open Sans" charset="0"/>
                <a:ea typeface="Open Sans" charset="0"/>
                <a:cs typeface="Open Sans" charset="0"/>
              </a:rPr>
              <a:t>future</a:t>
            </a:r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49451" y="5715000"/>
            <a:ext cx="289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arrive</a:t>
            </a:r>
            <a:r>
              <a:rPr lang="de-DE" dirty="0"/>
              <a:t> in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smtClean="0"/>
              <a:t>time...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8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t</a:t>
            </a:r>
            <a:r>
              <a:rPr lang="de-DE" dirty="0" err="1" smtClean="0"/>
              <a:t>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endParaRPr lang="de-DE" dirty="0" smtClean="0"/>
          </a:p>
          <a:p>
            <a:r>
              <a:rPr lang="de-DE" sz="2000" dirty="0" err="1"/>
              <a:t>www.kreatives-sachsen.de</a:t>
            </a:r>
            <a:r>
              <a:rPr lang="de-DE" sz="2000" dirty="0"/>
              <a:t>/international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767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Sources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sz="1000" dirty="0"/>
              <a:t>Bundesministerium für Wirtschaft und Energie (Hrsg.): Gesamtwirtschaftliche Perspektiven der Kultur- und Kreativwirtschaft in Deutschland, 2009.</a:t>
            </a:r>
          </a:p>
          <a:p>
            <a:r>
              <a:rPr lang="de-DE" sz="1000" dirty="0"/>
              <a:t>CDU Landesverband Sachsen / SPD Landesverband Sachsen (Hrsg.): Koalitionsvertrag 2014-2019 der CDU/SPD Sachsen, Dresden 2014.</a:t>
            </a:r>
          </a:p>
          <a:p>
            <a:r>
              <a:rPr lang="de-DE" sz="1000" dirty="0"/>
              <a:t>Deutsche Bank Research (Hrsg.): Kultur- und Kreativwirtschaft: Wachstumspotenzial in Teilbereichen, Aktuelle Themen Nr. 508, 02.03.2011.</a:t>
            </a:r>
          </a:p>
          <a:p>
            <a:r>
              <a:rPr lang="de-DE" sz="1000" dirty="0"/>
              <a:t>IHK Chemnitz (Hrsg.): Sachstandsbericht Kultur- und Kreativwirtschaft 2013.</a:t>
            </a:r>
          </a:p>
          <a:p>
            <a:r>
              <a:rPr lang="de-DE" sz="1000" dirty="0"/>
              <a:t>Institut für Arbeitsmarkt- und Berufsforschung (Hrsg.): IAB-Regional Sachsen. Die sächsische Kultur- und Kreativwirtschaft als Arbeitgeber, 1/2013.</a:t>
            </a:r>
          </a:p>
          <a:p>
            <a:r>
              <a:rPr lang="de-DE" sz="1000" dirty="0"/>
              <a:t>KfW Bankengruppe (Hrsg.): KfW Research, Standpunkt. Fokus Innovation: Gründungen in der Kreativwirtschaft, 10/2011</a:t>
            </a:r>
            <a:r>
              <a:rPr lang="de-DE" sz="1000" dirty="0" smtClean="0"/>
              <a:t>.</a:t>
            </a:r>
          </a:p>
          <a:p>
            <a:r>
              <a:rPr lang="de-DE" sz="1000" dirty="0" smtClean="0"/>
              <a:t>Kreatives Leipzig e. V. (</a:t>
            </a:r>
            <a:r>
              <a:rPr lang="de-DE" sz="1000" dirty="0" err="1" smtClean="0"/>
              <a:t>Hrsg</a:t>
            </a:r>
            <a:r>
              <a:rPr lang="de-DE" sz="1000" dirty="0" smtClean="0"/>
              <a:t>): Zustand und Zukunft kreativer Arbeit in Leipzig, Leipzig 2012.</a:t>
            </a:r>
            <a:endParaRPr lang="de-DE" sz="1000" dirty="0"/>
          </a:p>
          <a:p>
            <a:r>
              <a:rPr lang="en-GB" sz="1000" dirty="0" err="1"/>
              <a:t>Landesarbeitsgemeinschaft</a:t>
            </a:r>
            <a:r>
              <a:rPr lang="en-GB" sz="1000" dirty="0"/>
              <a:t> der </a:t>
            </a:r>
            <a:r>
              <a:rPr lang="en-GB" sz="1000" dirty="0" err="1"/>
              <a:t>Industrie</a:t>
            </a:r>
            <a:r>
              <a:rPr lang="en-GB" sz="1000" dirty="0"/>
              <a:t>- und </a:t>
            </a:r>
            <a:r>
              <a:rPr lang="en-GB" sz="1000" dirty="0" err="1"/>
              <a:t>Handelskammern</a:t>
            </a:r>
            <a:r>
              <a:rPr lang="en-GB" sz="1000" dirty="0"/>
              <a:t> </a:t>
            </a:r>
            <a:r>
              <a:rPr lang="en-GB" sz="1000" dirty="0" err="1"/>
              <a:t>im</a:t>
            </a:r>
            <a:r>
              <a:rPr lang="en-GB" sz="1000" dirty="0"/>
              <a:t> </a:t>
            </a:r>
            <a:r>
              <a:rPr lang="en-GB" sz="1000" dirty="0" err="1"/>
              <a:t>Freistaat</a:t>
            </a:r>
            <a:r>
              <a:rPr lang="en-GB" sz="1000" dirty="0"/>
              <a:t> Sachsen (</a:t>
            </a:r>
            <a:r>
              <a:rPr lang="en-GB" sz="1000" dirty="0" err="1"/>
              <a:t>Hrsg</a:t>
            </a:r>
            <a:r>
              <a:rPr lang="en-GB" sz="1000" dirty="0"/>
              <a:t>.): </a:t>
            </a:r>
            <a:r>
              <a:rPr lang="en-GB" sz="1000" dirty="0" err="1"/>
              <a:t>Branchenbericht</a:t>
            </a:r>
            <a:r>
              <a:rPr lang="en-GB" sz="1000" dirty="0"/>
              <a:t> </a:t>
            </a:r>
            <a:r>
              <a:rPr lang="en-GB" sz="1000" dirty="0" err="1"/>
              <a:t>Kultur</a:t>
            </a:r>
            <a:r>
              <a:rPr lang="en-GB" sz="1000" dirty="0"/>
              <a:t>- und </a:t>
            </a:r>
            <a:r>
              <a:rPr lang="en-GB" sz="1000" dirty="0" err="1"/>
              <a:t>Kreativwirtschaft</a:t>
            </a:r>
            <a:r>
              <a:rPr lang="en-GB" sz="1000" dirty="0"/>
              <a:t> in Sachsen, Dresden 2014.</a:t>
            </a:r>
            <a:endParaRPr lang="de-DE" sz="1000" dirty="0"/>
          </a:p>
          <a:p>
            <a:r>
              <a:rPr lang="de-DE" sz="1000" dirty="0" smtClean="0"/>
              <a:t>Landeshauptstadt </a:t>
            </a:r>
            <a:r>
              <a:rPr lang="de-DE" sz="1000" dirty="0"/>
              <a:t>Dresden (Hrsg.): Kultur- und Kreativwirtschaft in Dresden – Potentiale und Handlungsmöglichkeiten, Dresden </a:t>
            </a:r>
            <a:r>
              <a:rPr lang="de-DE" sz="1000" dirty="0" smtClean="0"/>
              <a:t>2011.</a:t>
            </a:r>
            <a:endParaRPr lang="de-DE" sz="1000" dirty="0"/>
          </a:p>
          <a:p>
            <a:r>
              <a:rPr lang="de-DE" sz="1000" dirty="0" err="1" smtClean="0"/>
              <a:t>Prognos</a:t>
            </a:r>
            <a:r>
              <a:rPr lang="de-DE" sz="1000" dirty="0" smtClean="0"/>
              <a:t> </a:t>
            </a:r>
            <a:r>
              <a:rPr lang="de-DE" sz="1000" dirty="0"/>
              <a:t>/ Fraunhofer ISI: Die Kultur- und Kreativwirtschaft in der gesamtwirtschaftlichen Wertschöpfungskette – Wirkungsketten, Innovationskraft, </a:t>
            </a:r>
            <a:r>
              <a:rPr lang="de-DE" sz="1000" dirty="0" err="1"/>
              <a:t>Protenziale</a:t>
            </a:r>
            <a:r>
              <a:rPr lang="de-DE" sz="1000" dirty="0"/>
              <a:t>, 12/2012</a:t>
            </a:r>
            <a:r>
              <a:rPr lang="de-DE" sz="1000" dirty="0" smtClean="0"/>
              <a:t>.</a:t>
            </a:r>
          </a:p>
          <a:p>
            <a:r>
              <a:rPr lang="de-DE" sz="1000" dirty="0" smtClean="0"/>
              <a:t>Stadt Leipzig Dezernat </a:t>
            </a:r>
            <a:r>
              <a:rPr lang="de-DE" sz="1000" dirty="0"/>
              <a:t>Wirtschaft und </a:t>
            </a:r>
            <a:r>
              <a:rPr lang="de-DE" sz="1000" dirty="0" smtClean="0"/>
              <a:t>Arbeit Amt </a:t>
            </a:r>
            <a:r>
              <a:rPr lang="de-DE" sz="1000" dirty="0" err="1"/>
              <a:t>für</a:t>
            </a:r>
            <a:r>
              <a:rPr lang="de-DE" sz="1000" dirty="0"/>
              <a:t> </a:t>
            </a:r>
            <a:r>
              <a:rPr lang="de-DE" sz="1000" dirty="0" err="1" smtClean="0"/>
              <a:t>Wirtschaftsföderung</a:t>
            </a:r>
            <a:r>
              <a:rPr lang="de-DE" sz="1000" dirty="0" smtClean="0"/>
              <a:t> (Hrsg.): Medien- &amp; Kreativwirtschaft Leipzig – ein Cluster mit 7 Subbranchen, Leipzig 2012.</a:t>
            </a:r>
            <a:endParaRPr lang="de-DE" sz="1000" dirty="0"/>
          </a:p>
          <a:p>
            <a:endParaRPr lang="en-GB" sz="1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713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Pictures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sz="1000" dirty="0" smtClean="0"/>
              <a:t>Neue Zeiten (Foto: Christian Rost)</a:t>
            </a:r>
          </a:p>
          <a:p>
            <a:r>
              <a:rPr lang="de-DE" sz="1000" dirty="0" smtClean="0"/>
              <a:t>Weltmarktführer </a:t>
            </a:r>
            <a:r>
              <a:rPr lang="de-DE" sz="1000" dirty="0"/>
              <a:t>abseits der Agglomerationsräume: </a:t>
            </a:r>
            <a:r>
              <a:rPr lang="de-DE" sz="1000" dirty="0">
                <a:hlinkClick r:id="rId3"/>
              </a:rPr>
              <a:t>http://aktuell.nationalatlas.de/tag/hidden-champions</a:t>
            </a:r>
            <a:r>
              <a:rPr lang="de-DE" sz="1000" dirty="0" smtClean="0">
                <a:hlinkClick r:id="rId3"/>
              </a:rPr>
              <a:t>/</a:t>
            </a:r>
            <a:endParaRPr lang="de-DE" sz="1000" dirty="0" smtClean="0"/>
          </a:p>
          <a:p>
            <a:r>
              <a:rPr lang="de-DE" sz="1000" dirty="0" smtClean="0"/>
              <a:t>Joseph </a:t>
            </a:r>
            <a:r>
              <a:rPr lang="de-DE" sz="1000" dirty="0"/>
              <a:t>Alois Schumpeter: </a:t>
            </a:r>
            <a:r>
              <a:rPr lang="de-DE" sz="1000" dirty="0">
                <a:hlinkClick r:id="rId4"/>
              </a:rPr>
              <a:t>http://blogs.faz.net/fazit/2012/02/24/alte-meister-2-von-der-rastlosigkeit-des-kapitalismus-zum-100-geburtstag-von-joseph-schumpeters-theorie-der-wirtschaftlichen-entwicklung-266</a:t>
            </a:r>
            <a:r>
              <a:rPr lang="de-DE" sz="1000" dirty="0" smtClean="0">
                <a:hlinkClick r:id="rId4"/>
              </a:rPr>
              <a:t>/</a:t>
            </a:r>
            <a:endParaRPr lang="de-DE" sz="1000" dirty="0" smtClean="0"/>
          </a:p>
          <a:p>
            <a:r>
              <a:rPr lang="de-DE" sz="1000" dirty="0" smtClean="0"/>
              <a:t>Maler und Unternehmer (Foto: Christian Rost)</a:t>
            </a:r>
          </a:p>
          <a:p>
            <a:r>
              <a:rPr lang="de-DE" sz="1000" dirty="0" smtClean="0"/>
              <a:t>Mey </a:t>
            </a:r>
            <a:r>
              <a:rPr lang="de-DE" sz="1000" dirty="0"/>
              <a:t>&amp; </a:t>
            </a:r>
            <a:r>
              <a:rPr lang="de-DE" sz="1000" dirty="0" err="1"/>
              <a:t>Edlich</a:t>
            </a:r>
            <a:r>
              <a:rPr lang="de-DE" sz="1000" dirty="0"/>
              <a:t>: </a:t>
            </a:r>
            <a:r>
              <a:rPr lang="de-DE" sz="1000" dirty="0">
                <a:hlinkClick r:id="rId5"/>
              </a:rPr>
              <a:t>https://de.wikipedia.org/wiki/Datei:Mey_%26_Edlich_1910.jpg</a:t>
            </a:r>
            <a:endParaRPr lang="de-DE" sz="1000" dirty="0"/>
          </a:p>
          <a:p>
            <a:r>
              <a:rPr lang="de-DE" sz="1000" dirty="0" smtClean="0"/>
              <a:t>Kunstgewerbeschule </a:t>
            </a:r>
            <a:r>
              <a:rPr lang="de-DE" sz="1000" dirty="0"/>
              <a:t>Weimar. </a:t>
            </a:r>
            <a:r>
              <a:rPr lang="de-DE" sz="1000" dirty="0">
                <a:hlinkClick r:id="rId6"/>
              </a:rPr>
              <a:t>https://</a:t>
            </a:r>
            <a:r>
              <a:rPr lang="de-DE" sz="1000" dirty="0" smtClean="0">
                <a:hlinkClick r:id="rId6"/>
              </a:rPr>
              <a:t>commons.wikimedia.org/wiki/File:Siegelmarke_Grossherzoglich_Sächsische_Kunstgewerbeschule_Weimar_W0255191.jpg</a:t>
            </a:r>
            <a:endParaRPr lang="de-DE" sz="1000" dirty="0" smtClean="0"/>
          </a:p>
          <a:p>
            <a:r>
              <a:rPr lang="de-DE" sz="1000" dirty="0" smtClean="0"/>
              <a:t>Bauhaus </a:t>
            </a:r>
            <a:r>
              <a:rPr lang="de-DE" sz="1000" dirty="0"/>
              <a:t>Dessau: </a:t>
            </a:r>
            <a:r>
              <a:rPr lang="de-DE" sz="1000" dirty="0">
                <a:hlinkClick r:id="rId7"/>
              </a:rPr>
              <a:t>http://</a:t>
            </a:r>
            <a:r>
              <a:rPr lang="de-DE" sz="1000" dirty="0" smtClean="0">
                <a:hlinkClick r:id="rId7"/>
              </a:rPr>
              <a:t>www.blindbild.com/tag/bauhaus-dessau/</a:t>
            </a:r>
            <a:endParaRPr lang="de-DE" sz="1000" dirty="0"/>
          </a:p>
          <a:p>
            <a:r>
              <a:rPr lang="de-DE" sz="1000" dirty="0" smtClean="0"/>
              <a:t>HPI Potsdam: </a:t>
            </a:r>
            <a:r>
              <a:rPr lang="de-DE" sz="1000" dirty="0" smtClean="0">
                <a:hlinkClick r:id="rId8"/>
              </a:rPr>
              <a:t>https://de.wikipedia.org/wiki/Hasso-Plattner-Institut</a:t>
            </a:r>
            <a:endParaRPr lang="de-DE" sz="1000" dirty="0" smtClean="0"/>
          </a:p>
          <a:p>
            <a:r>
              <a:rPr lang="de-DE" sz="1000" dirty="0" smtClean="0"/>
              <a:t>MP3</a:t>
            </a:r>
            <a:r>
              <a:rPr lang="de-DE" sz="1000" dirty="0"/>
              <a:t>: </a:t>
            </a:r>
            <a:r>
              <a:rPr lang="de-DE" sz="1000" dirty="0">
                <a:hlinkClick r:id="rId9"/>
              </a:rPr>
              <a:t>https://commons.wikimedia.org/wiki/File:IPods_2010.svg</a:t>
            </a:r>
            <a:endParaRPr lang="de-DE" sz="1000" dirty="0"/>
          </a:p>
          <a:p>
            <a:r>
              <a:rPr lang="de-DE" sz="1000" dirty="0" smtClean="0"/>
              <a:t>Apple </a:t>
            </a:r>
            <a:r>
              <a:rPr lang="de-DE" sz="1000" dirty="0"/>
              <a:t>Umsatz: </a:t>
            </a:r>
            <a:r>
              <a:rPr lang="de-DE" sz="1000" dirty="0">
                <a:hlinkClick r:id="rId10"/>
              </a:rPr>
              <a:t>https://de.statista.com/statistik/daten/studie/327274/umfrage/quartalsumsatz-von-apple-nach-produktgruppe/</a:t>
            </a:r>
            <a:endParaRPr lang="de-DE" sz="1000" dirty="0"/>
          </a:p>
          <a:p>
            <a:r>
              <a:rPr lang="de-DE" sz="1000" dirty="0" smtClean="0"/>
              <a:t>Ulysses</a:t>
            </a:r>
            <a:r>
              <a:rPr lang="de-DE" sz="1000" dirty="0"/>
              <a:t>: </a:t>
            </a:r>
            <a:r>
              <a:rPr lang="de-DE" sz="1000" dirty="0">
                <a:hlinkClick r:id="rId11"/>
              </a:rPr>
              <a:t>https://www.so-geht-saechsisch.de/zu-hause-in-sachsen/macher/we-use-it-at-apple-wir-benutzen-es-bei-apple/</a:t>
            </a:r>
            <a:endParaRPr lang="de-DE" sz="1000" dirty="0"/>
          </a:p>
          <a:p>
            <a:endParaRPr lang="de-DE" sz="1000" dirty="0"/>
          </a:p>
          <a:p>
            <a:endParaRPr lang="de-DE" sz="1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1679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Pictures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endParaRPr lang="de-DE" sz="1000" dirty="0" smtClean="0"/>
          </a:p>
          <a:p>
            <a:r>
              <a:rPr lang="de-DE" sz="1000" dirty="0" err="1" smtClean="0"/>
              <a:t>Innosabi</a:t>
            </a:r>
            <a:r>
              <a:rPr lang="de-DE" sz="1000" dirty="0"/>
              <a:t>: </a:t>
            </a:r>
            <a:r>
              <a:rPr lang="de-DE" sz="1000" dirty="0">
                <a:hlinkClick r:id="rId3"/>
              </a:rPr>
              <a:t>http://www.best-practice-business.de/blog/geschaeftsidee/2010/11/09/unseraller-senf-macht-lust-auf-mehr</a:t>
            </a:r>
            <a:r>
              <a:rPr lang="de-DE" sz="1000" dirty="0" smtClean="0">
                <a:hlinkClick r:id="rId3"/>
              </a:rPr>
              <a:t>/</a:t>
            </a:r>
            <a:endParaRPr lang="de-DE" sz="1000" dirty="0" smtClean="0"/>
          </a:p>
          <a:p>
            <a:r>
              <a:rPr lang="de-DE" sz="1000" dirty="0" err="1" smtClean="0"/>
              <a:t>Reschiwtzer</a:t>
            </a:r>
            <a:r>
              <a:rPr lang="de-DE" sz="1000" dirty="0" smtClean="0"/>
              <a:t> </a:t>
            </a:r>
            <a:r>
              <a:rPr lang="de-DE" sz="1000" dirty="0"/>
              <a:t>Saugbagger: </a:t>
            </a:r>
            <a:r>
              <a:rPr lang="de-DE" sz="1000" dirty="0">
                <a:hlinkClick r:id="rId4"/>
              </a:rPr>
              <a:t>http://thueringen-kreativ.de/thak/brueckenbauer/reschwitzer-saugbagger-produktions-gmbh-batix-software-gmbh</a:t>
            </a:r>
            <a:r>
              <a:rPr lang="de-DE" sz="1000" dirty="0" smtClean="0">
                <a:hlinkClick r:id="rId4"/>
              </a:rPr>
              <a:t>/</a:t>
            </a:r>
            <a:endParaRPr lang="de-DE" sz="1000" dirty="0" smtClean="0"/>
          </a:p>
          <a:p>
            <a:r>
              <a:rPr lang="de-DE" sz="1000" dirty="0" err="1" smtClean="0"/>
              <a:t>Kollaborat</a:t>
            </a:r>
            <a:r>
              <a:rPr lang="de-DE" sz="1000" dirty="0"/>
              <a:t>: </a:t>
            </a:r>
            <a:r>
              <a:rPr lang="de-DE" sz="1000" dirty="0">
                <a:hlinkClick r:id="rId5"/>
              </a:rPr>
              <a:t>http://</a:t>
            </a:r>
            <a:r>
              <a:rPr lang="de-DE" sz="1000" dirty="0" smtClean="0">
                <a:hlinkClick r:id="rId5"/>
              </a:rPr>
              <a:t>www.kollaborat.de/de/desktop/home</a:t>
            </a:r>
            <a:endParaRPr lang="de-DE" sz="1000" dirty="0" smtClean="0"/>
          </a:p>
          <a:p>
            <a:r>
              <a:rPr lang="de-DE" sz="1000" dirty="0" err="1" smtClean="0"/>
              <a:t>WordCraft</a:t>
            </a:r>
            <a:r>
              <a:rPr lang="de-DE" sz="1000" dirty="0"/>
              <a:t>: </a:t>
            </a:r>
            <a:r>
              <a:rPr lang="de-DE" sz="1000" dirty="0">
                <a:hlinkClick r:id="rId6"/>
              </a:rPr>
              <a:t>http://wordcraft.cc/ueberuns</a:t>
            </a:r>
            <a:r>
              <a:rPr lang="de-DE" sz="1000" dirty="0" smtClean="0">
                <a:hlinkClick r:id="rId6"/>
              </a:rPr>
              <a:t>/</a:t>
            </a:r>
            <a:endParaRPr lang="de-DE" sz="1000" dirty="0" smtClean="0"/>
          </a:p>
          <a:p>
            <a:r>
              <a:rPr lang="de-DE" sz="1000" dirty="0" smtClean="0"/>
              <a:t>Tex-Lock</a:t>
            </a:r>
            <a:r>
              <a:rPr lang="de-DE" sz="1000" dirty="0"/>
              <a:t>: </a:t>
            </a:r>
            <a:r>
              <a:rPr lang="de-DE" sz="1000" dirty="0">
                <a:hlinkClick r:id="rId7"/>
              </a:rPr>
              <a:t>https://www.tex-lock.com/de</a:t>
            </a:r>
            <a:r>
              <a:rPr lang="de-DE" sz="1000" dirty="0" smtClean="0">
                <a:hlinkClick r:id="rId7"/>
              </a:rPr>
              <a:t>/</a:t>
            </a:r>
            <a:endParaRPr lang="de-DE" sz="1000" dirty="0" smtClean="0"/>
          </a:p>
          <a:p>
            <a:r>
              <a:rPr lang="de-DE" sz="1000" dirty="0" err="1" smtClean="0"/>
              <a:t>Bembel</a:t>
            </a:r>
            <a:r>
              <a:rPr lang="de-DE" sz="1000" dirty="0" smtClean="0"/>
              <a:t> </a:t>
            </a:r>
            <a:r>
              <a:rPr lang="de-DE" sz="1000" dirty="0" err="1" smtClean="0"/>
              <a:t>with</a:t>
            </a:r>
            <a:r>
              <a:rPr lang="de-DE" sz="1000" dirty="0"/>
              <a:t> Care: </a:t>
            </a:r>
            <a:r>
              <a:rPr lang="de-DE" sz="1000" dirty="0">
                <a:hlinkClick r:id="rId8"/>
              </a:rPr>
              <a:t>http://</a:t>
            </a:r>
            <a:r>
              <a:rPr lang="de-DE" sz="1000" dirty="0" smtClean="0">
                <a:hlinkClick r:id="rId8"/>
              </a:rPr>
              <a:t>www.bembel-with-care.de</a:t>
            </a:r>
            <a:endParaRPr lang="de-DE" sz="1000" dirty="0" smtClean="0"/>
          </a:p>
          <a:p>
            <a:r>
              <a:rPr lang="de-DE" sz="1000" smtClean="0"/>
              <a:t>Lumalensecape</a:t>
            </a:r>
            <a:r>
              <a:rPr lang="de-DE" sz="1000" dirty="0"/>
              <a:t>: </a:t>
            </a:r>
            <a:r>
              <a:rPr lang="de-DE" sz="1000" dirty="0">
                <a:hlinkClick r:id="rId9"/>
              </a:rPr>
              <a:t>http://de.meet-magento.com/2014/02/technik-video</a:t>
            </a:r>
            <a:r>
              <a:rPr lang="de-DE" sz="1000" dirty="0" smtClean="0">
                <a:hlinkClick r:id="rId9"/>
              </a:rPr>
              <a:t>/</a:t>
            </a:r>
            <a:endParaRPr lang="de-DE" sz="1000" dirty="0" smtClean="0"/>
          </a:p>
          <a:p>
            <a:pPr marL="0" indent="0">
              <a:buNone/>
            </a:pPr>
            <a:endParaRPr lang="de-DE" sz="1000" dirty="0" smtClean="0"/>
          </a:p>
          <a:p>
            <a:endParaRPr lang="de-DE" sz="1000" dirty="0" smtClean="0"/>
          </a:p>
          <a:p>
            <a:endParaRPr lang="de-DE" sz="1000" dirty="0"/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endParaRPr lang="de-DE" sz="1000" dirty="0" smtClean="0"/>
          </a:p>
          <a:p>
            <a:endParaRPr lang="de-DE" sz="1000" dirty="0" smtClean="0"/>
          </a:p>
          <a:p>
            <a:endParaRPr lang="de-DE" sz="1000" dirty="0" smtClean="0"/>
          </a:p>
          <a:p>
            <a:endParaRPr lang="de-DE" sz="1000" dirty="0" smtClean="0"/>
          </a:p>
          <a:p>
            <a:endParaRPr lang="de-DE" sz="1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752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/>
              <a:t>INDUSTRY AS A BASIS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1" y="2390274"/>
            <a:ext cx="295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>
                <a:latin typeface="Open Sans"/>
              </a:rPr>
              <a:t>Hidden Champions </a:t>
            </a:r>
            <a:r>
              <a:rPr lang="de-DE" sz="2000" dirty="0" smtClean="0">
                <a:latin typeface="Open Sans"/>
              </a:rPr>
              <a:t>in Germany</a:t>
            </a:r>
            <a:r>
              <a:rPr lang="de-DE" sz="2000" dirty="0" smtClean="0">
                <a:latin typeface="Open Sans"/>
                <a:ea typeface="Open Sans" charset="0"/>
                <a:cs typeface="Open Sans" charset="0"/>
              </a:rPr>
              <a:t>!</a:t>
            </a:r>
            <a:endParaRPr lang="de-DE" sz="2000" dirty="0">
              <a:latin typeface="Open Sans"/>
              <a:ea typeface="Open Sans" charset="0"/>
              <a:cs typeface="Open Sans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1992850"/>
            <a:ext cx="4867776" cy="492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 smtClean="0"/>
              <a:t>CREATIVE DESTRUCTION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0" y="2390274"/>
            <a:ext cx="3015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>
                <a:latin typeface="Open Sans"/>
              </a:rPr>
              <a:t>Joseph Alois </a:t>
            </a:r>
            <a:r>
              <a:rPr lang="de-DE" sz="2000" dirty="0" smtClean="0">
                <a:latin typeface="Open Sans"/>
              </a:rPr>
              <a:t>Schumpeter </a:t>
            </a:r>
          </a:p>
          <a:p>
            <a:pPr lvl="0"/>
            <a:r>
              <a:rPr lang="de-DE" sz="2000" dirty="0" smtClean="0">
                <a:latin typeface="Open Sans"/>
              </a:rPr>
              <a:t>(1883 </a:t>
            </a:r>
            <a:r>
              <a:rPr lang="mr-IN" sz="2000" dirty="0" smtClean="0">
                <a:latin typeface="Open Sans"/>
              </a:rPr>
              <a:t>–</a:t>
            </a:r>
            <a:r>
              <a:rPr lang="de-DE" sz="2000" dirty="0" smtClean="0">
                <a:latin typeface="Open Sans"/>
              </a:rPr>
              <a:t> 1950)</a:t>
            </a:r>
          </a:p>
          <a:p>
            <a:pPr lvl="0"/>
            <a:r>
              <a:rPr lang="de-DE" sz="2000" dirty="0" smtClean="0">
                <a:latin typeface="Open Sans"/>
                <a:ea typeface="Open Sans" charset="0"/>
                <a:cs typeface="Open Sans" charset="0"/>
              </a:rPr>
              <a:t>Economist</a:t>
            </a:r>
            <a:endParaRPr lang="de-DE" sz="2000" dirty="0">
              <a:latin typeface="Open Sans"/>
              <a:ea typeface="Open Sans" charset="0"/>
              <a:cs typeface="Open Sans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41" y="2036293"/>
            <a:ext cx="6473243" cy="48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 smtClean="0"/>
              <a:t>TIME OF THE PIONEERS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2" y="2390274"/>
            <a:ext cx="274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The </a:t>
            </a:r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craft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mr-IN" sz="2000" dirty="0" smtClean="0">
                <a:latin typeface="Open Sans" charset="0"/>
                <a:ea typeface="Open Sans" charset="0"/>
                <a:cs typeface="Open Sans" charset="0"/>
              </a:rPr>
              <a:t>–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lvl="0"/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T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he </a:t>
            </a:r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art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mr-IN" sz="2000" dirty="0" smtClean="0">
                <a:latin typeface="Open Sans" charset="0"/>
                <a:ea typeface="Open Sans" charset="0"/>
                <a:cs typeface="Open Sans" charset="0"/>
              </a:rPr>
              <a:t>–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lvl="0"/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The </a:t>
            </a:r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business</a:t>
            </a:r>
            <a:endParaRPr lang="de-DE" sz="2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46" y="2052336"/>
            <a:ext cx="6520980" cy="48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/>
              <a:t>TIME OF THE PIONEERS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1" y="2390274"/>
            <a:ext cx="2951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Open Sans"/>
              </a:rPr>
              <a:t>Dr. Carl Erdmann Heine</a:t>
            </a:r>
          </a:p>
          <a:p>
            <a:r>
              <a:rPr lang="de-DE" sz="2000" dirty="0" smtClean="0">
                <a:latin typeface="Open Sans"/>
              </a:rPr>
              <a:t>(1819 </a:t>
            </a:r>
            <a:r>
              <a:rPr lang="mr-IN" sz="2000" dirty="0" smtClean="0">
                <a:latin typeface="Open Sans"/>
              </a:rPr>
              <a:t>–</a:t>
            </a:r>
            <a:r>
              <a:rPr lang="de-DE" sz="2000" dirty="0" smtClean="0">
                <a:latin typeface="Open Sans"/>
              </a:rPr>
              <a:t> 1888)</a:t>
            </a:r>
          </a:p>
          <a:p>
            <a:r>
              <a:rPr lang="de-DE" sz="2000" dirty="0" err="1" smtClean="0">
                <a:latin typeface="Open Sans"/>
              </a:rPr>
              <a:t>Industry</a:t>
            </a:r>
            <a:r>
              <a:rPr lang="de-DE" sz="2000" dirty="0" smtClean="0">
                <a:latin typeface="Open Sans"/>
              </a:rPr>
              <a:t> </a:t>
            </a:r>
            <a:r>
              <a:rPr lang="de-DE" sz="2000" dirty="0" err="1">
                <a:latin typeface="Open Sans"/>
              </a:rPr>
              <a:t>pioneer</a:t>
            </a:r>
            <a:endParaRPr lang="de-DE" sz="2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10" y="2067511"/>
            <a:ext cx="6520979" cy="48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/>
              <a:t>TIME OF THE PIONEERS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1" y="2390274"/>
            <a:ext cx="2951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dirty="0">
                <a:latin typeface="Open Sans" charset="0"/>
                <a:ea typeface="Open Sans" charset="0"/>
                <a:cs typeface="Open Sans" charset="0"/>
              </a:rPr>
              <a:t>Henry van </a:t>
            </a:r>
            <a:r>
              <a:rPr lang="nl-NL" sz="2000" dirty="0" smtClean="0">
                <a:latin typeface="Open Sans" charset="0"/>
                <a:ea typeface="Open Sans" charset="0"/>
                <a:cs typeface="Open Sans" charset="0"/>
              </a:rPr>
              <a:t>de Velde (1863 – 1957)</a:t>
            </a:r>
          </a:p>
          <a:p>
            <a:r>
              <a:rPr lang="nl-NL" sz="2000" dirty="0" smtClean="0">
                <a:latin typeface="Open Sans" charset="0"/>
                <a:ea typeface="Open Sans" charset="0"/>
                <a:cs typeface="Open Sans" charset="0"/>
              </a:rPr>
              <a:t>Wilhelm </a:t>
            </a:r>
            <a:r>
              <a:rPr lang="nl-NL" sz="2000" dirty="0">
                <a:latin typeface="Open Sans" charset="0"/>
                <a:ea typeface="Open Sans" charset="0"/>
                <a:cs typeface="Open Sans" charset="0"/>
              </a:rPr>
              <a:t>Ernst </a:t>
            </a:r>
            <a:endParaRPr lang="nl-NL" sz="2000" dirty="0" smtClean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nl-NL" sz="2000" dirty="0" err="1" smtClean="0">
                <a:latin typeface="Open Sans" charset="0"/>
                <a:ea typeface="Open Sans" charset="0"/>
                <a:cs typeface="Open Sans" charset="0"/>
              </a:rPr>
              <a:t>von</a:t>
            </a:r>
            <a:r>
              <a:rPr lang="nl-NL" sz="20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nl-NL" sz="2000" dirty="0" err="1" smtClean="0">
                <a:latin typeface="Open Sans" charset="0"/>
                <a:ea typeface="Open Sans" charset="0"/>
                <a:cs typeface="Open Sans" charset="0"/>
              </a:rPr>
              <a:t>Sachsen</a:t>
            </a:r>
            <a:r>
              <a:rPr lang="nl-NL" sz="2000" dirty="0" smtClean="0">
                <a:latin typeface="Open Sans" charset="0"/>
                <a:ea typeface="Open Sans" charset="0"/>
                <a:cs typeface="Open Sans" charset="0"/>
              </a:rPr>
              <a:t>-Weimar</a:t>
            </a:r>
          </a:p>
          <a:p>
            <a:r>
              <a:rPr lang="nl-NL" sz="2000" dirty="0" smtClean="0">
                <a:latin typeface="Open Sans" charset="0"/>
                <a:ea typeface="Open Sans" charset="0"/>
                <a:cs typeface="Open Sans" charset="0"/>
              </a:rPr>
              <a:t>(1876 </a:t>
            </a:r>
            <a:r>
              <a:rPr lang="mr-IN" sz="2000" dirty="0" smtClean="0">
                <a:latin typeface="Open Sans" charset="0"/>
                <a:ea typeface="Open Sans" charset="0"/>
                <a:cs typeface="Open Sans" charset="0"/>
              </a:rPr>
              <a:t>–</a:t>
            </a:r>
            <a:r>
              <a:rPr lang="nl-NL" sz="2000" dirty="0" smtClean="0">
                <a:latin typeface="Open Sans" charset="0"/>
                <a:ea typeface="Open Sans" charset="0"/>
                <a:cs typeface="Open Sans" charset="0"/>
              </a:rPr>
              <a:t> 1923)</a:t>
            </a:r>
          </a:p>
          <a:p>
            <a:r>
              <a:rPr lang="nl-NL" sz="2000" dirty="0" smtClean="0">
                <a:latin typeface="Open Sans" charset="0"/>
                <a:ea typeface="Open Sans" charset="0"/>
                <a:cs typeface="Open Sans" charset="0"/>
              </a:rPr>
              <a:t>Creative </a:t>
            </a:r>
            <a:r>
              <a:rPr lang="nl-NL" sz="2000" dirty="0" err="1">
                <a:latin typeface="Open Sans" charset="0"/>
                <a:ea typeface="Open Sans" charset="0"/>
                <a:cs typeface="Open Sans" charset="0"/>
              </a:rPr>
              <a:t>thinkers</a:t>
            </a:r>
            <a:endParaRPr lang="nl-NL" sz="2000" dirty="0" smtClean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75" y="2052335"/>
            <a:ext cx="4943062" cy="48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/>
              <a:t>TIME OF THE PIONEERS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1" y="2390274"/>
            <a:ext cx="2951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Open Sans" charset="0"/>
                <a:ea typeface="Open Sans" charset="0"/>
                <a:cs typeface="Open Sans" charset="0"/>
              </a:rPr>
              <a:t>Walter 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Gropius</a:t>
            </a:r>
          </a:p>
          <a:p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(1883</a:t>
            </a:r>
            <a:r>
              <a:rPr lang="mr-IN" sz="2000" dirty="0" smtClean="0">
                <a:latin typeface="Open Sans" charset="0"/>
                <a:ea typeface="Open Sans" charset="0"/>
                <a:cs typeface="Open Sans" charset="0"/>
              </a:rPr>
              <a:t>–</a:t>
            </a:r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 1969)</a:t>
            </a:r>
          </a:p>
          <a:p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Crosslinker</a:t>
            </a:r>
            <a:endParaRPr lang="de-DE" sz="2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221" y="2580477"/>
            <a:ext cx="6551314" cy="43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49451" y="1192793"/>
            <a:ext cx="8896027" cy="686808"/>
          </a:xfrm>
        </p:spPr>
        <p:txBody>
          <a:bodyPr/>
          <a:lstStyle/>
          <a:p>
            <a:r>
              <a:rPr lang="de-DE" dirty="0"/>
              <a:t>TIME OF THE PIONEERS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26.10.2017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F718-834B-D64C-B055-16CDF6426A2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Baku</a:t>
            </a:r>
            <a:endParaRPr lang="de-DE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1450" y="2163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449451" y="2390274"/>
            <a:ext cx="2951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Hasso Plattner</a:t>
            </a:r>
          </a:p>
          <a:p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(1944*)</a:t>
            </a:r>
          </a:p>
          <a:p>
            <a:r>
              <a:rPr lang="de-DE" sz="2000" dirty="0" smtClean="0">
                <a:latin typeface="Open Sans" charset="0"/>
                <a:ea typeface="Open Sans" charset="0"/>
                <a:cs typeface="Open Sans" charset="0"/>
              </a:rPr>
              <a:t>Design </a:t>
            </a:r>
            <a:r>
              <a:rPr lang="de-DE" sz="2000" dirty="0" err="1" smtClean="0">
                <a:latin typeface="Open Sans" charset="0"/>
                <a:ea typeface="Open Sans" charset="0"/>
                <a:cs typeface="Open Sans" charset="0"/>
              </a:rPr>
              <a:t>Thinker</a:t>
            </a:r>
            <a:endParaRPr lang="de-DE" sz="2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89" y="2126008"/>
            <a:ext cx="6387104" cy="47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Kreatives_Sachsen_Präsentation" id="{66456A22-85A1-8F4F-8C08-F0E967BEA619}" vid="{79D3034D-2AA9-BB43-AD03-0F3EA3C741A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Kreatives_Sachsen_Präsentation_MASTER</Template>
  <TotalTime>0</TotalTime>
  <Words>1176</Words>
  <Application>Microsoft Macintosh PowerPoint</Application>
  <PresentationFormat>A4-Papier (210x297 mm)</PresentationFormat>
  <Paragraphs>295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Mangal</vt:lpstr>
      <vt:lpstr>Open Sans</vt:lpstr>
      <vt:lpstr>Open Sans Light</vt:lpstr>
      <vt:lpstr>Office-Design</vt:lpstr>
      <vt:lpstr>Creative Industries - the driving force for innovation and economic development?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Christian Rost</dc:creator>
  <cp:lastModifiedBy>Christian Rost</cp:lastModifiedBy>
  <cp:revision>149</cp:revision>
  <cp:lastPrinted>2016-08-18T07:19:49Z</cp:lastPrinted>
  <dcterms:created xsi:type="dcterms:W3CDTF">2016-07-30T18:26:46Z</dcterms:created>
  <dcterms:modified xsi:type="dcterms:W3CDTF">2017-10-24T05:55:55Z</dcterms:modified>
</cp:coreProperties>
</file>